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</p:sldMasterIdLst>
  <p:notesMasterIdLst>
    <p:notesMasterId r:id="rId11"/>
  </p:notesMasterIdLst>
  <p:sldIdLst>
    <p:sldId id="317" r:id="rId2"/>
    <p:sldId id="266" r:id="rId3"/>
    <p:sldId id="318" r:id="rId4"/>
    <p:sldId id="277" r:id="rId5"/>
    <p:sldId id="321" r:id="rId6"/>
    <p:sldId id="285" r:id="rId7"/>
    <p:sldId id="319" r:id="rId8"/>
    <p:sldId id="320" r:id="rId9"/>
    <p:sldId id="322" r:id="rId10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2"/>
    </p:embeddedFont>
    <p:embeddedFont>
      <p:font typeface="Montserrat" pitchFamily="2" charset="0"/>
      <p:regular r:id="rId13"/>
      <p:bold r:id="rId14"/>
      <p:italic r:id="rId15"/>
      <p:boldItalic r:id="rId16"/>
    </p:embeddedFont>
    <p:embeddedFont>
      <p:font typeface="Overpass" panose="020B0604020202020204" charset="0"/>
      <p:regular r:id="rId17"/>
      <p:bold r:id="rId18"/>
      <p:italic r:id="rId19"/>
      <p:boldItalic r:id="rId20"/>
    </p:embeddedFont>
    <p:embeddedFont>
      <p:font typeface="Overpass Light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C7E7"/>
    <a:srgbClr val="86E9FA"/>
    <a:srgbClr val="005C90"/>
    <a:srgbClr val="006A9E"/>
    <a:srgbClr val="6699FF"/>
    <a:srgbClr val="2F4D6B"/>
    <a:srgbClr val="056295"/>
    <a:srgbClr val="000000"/>
    <a:srgbClr val="DF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B802F8-AF8F-4B87-BB4E-CF26C96AB460}">
  <a:tblStyle styleId="{1EB802F8-AF8F-4B87-BB4E-CF26C96AB4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2" autoAdjust="0"/>
    <p:restoredTop sz="94660"/>
  </p:normalViewPr>
  <p:slideViewPr>
    <p:cSldViewPr snapToGrid="0">
      <p:cViewPr varScale="1">
        <p:scale>
          <a:sx n="217" d="100"/>
          <a:sy n="217" d="100"/>
        </p:scale>
        <p:origin x="12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796ebedc0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796ebedc0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77a667ef0f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77a667ef0f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690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53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1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3189572" y="-61450"/>
            <a:ext cx="6166500" cy="52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33850" y="1794300"/>
            <a:ext cx="27828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4153278" y="3146801"/>
            <a:ext cx="1837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3906378" y="3458361"/>
            <a:ext cx="2084700" cy="1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374237" y="580394"/>
            <a:ext cx="19200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374239" y="883466"/>
            <a:ext cx="20823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-88225" y="840450"/>
            <a:ext cx="41982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103800" y="840825"/>
            <a:ext cx="0" cy="113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572000" y="799950"/>
            <a:ext cx="35667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13225" y="1041931"/>
            <a:ext cx="38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ONLY_3_2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 rot="5400000">
            <a:off x="2171625" y="1555375"/>
            <a:ext cx="5160600" cy="20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7"/>
          <p:cNvGrpSpPr/>
          <p:nvPr/>
        </p:nvGrpSpPr>
        <p:grpSpPr>
          <a:xfrm flipH="1">
            <a:off x="3732313" y="101275"/>
            <a:ext cx="5282613" cy="4935100"/>
            <a:chOff x="101561" y="101275"/>
            <a:chExt cx="4473000" cy="4935100"/>
          </a:xfrm>
        </p:grpSpPr>
        <p:cxnSp>
          <p:nvCxnSpPr>
            <p:cNvPr id="169" name="Google Shape;169;p27"/>
            <p:cNvCxnSpPr/>
            <p:nvPr/>
          </p:nvCxnSpPr>
          <p:spPr>
            <a:xfrm rot="10800000">
              <a:off x="103276" y="3441000"/>
              <a:ext cx="0" cy="158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7"/>
            <p:cNvCxnSpPr/>
            <p:nvPr/>
          </p:nvCxnSpPr>
          <p:spPr>
            <a:xfrm rot="10800000">
              <a:off x="101561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27"/>
            <p:cNvCxnSpPr/>
            <p:nvPr/>
          </p:nvCxnSpPr>
          <p:spPr>
            <a:xfrm rot="10800000">
              <a:off x="101561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7"/>
            <p:cNvCxnSpPr/>
            <p:nvPr/>
          </p:nvCxnSpPr>
          <p:spPr>
            <a:xfrm rot="10800000">
              <a:off x="103284" y="115475"/>
              <a:ext cx="0" cy="174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2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3814725" y="539500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3814725" y="91219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3814725" y="2039536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3814725" y="2412230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3814725" y="3539400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3814725" y="391209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2_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609547" y="378511"/>
            <a:ext cx="39468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_1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1"/>
          <p:cNvSpPr txBox="1">
            <a:spLocks noGrp="1"/>
          </p:cNvSpPr>
          <p:nvPr>
            <p:ph type="subTitle" idx="1"/>
          </p:nvPr>
        </p:nvSpPr>
        <p:spPr>
          <a:xfrm>
            <a:off x="2844037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subTitle" idx="2"/>
          </p:nvPr>
        </p:nvSpPr>
        <p:spPr>
          <a:xfrm>
            <a:off x="766875" y="2110195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61"/>
          <p:cNvSpPr txBox="1">
            <a:spLocks noGrp="1"/>
          </p:cNvSpPr>
          <p:nvPr>
            <p:ph type="subTitle" idx="3"/>
          </p:nvPr>
        </p:nvSpPr>
        <p:spPr>
          <a:xfrm>
            <a:off x="766887" y="1738347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subTitle" idx="4"/>
          </p:nvPr>
        </p:nvSpPr>
        <p:spPr>
          <a:xfrm>
            <a:off x="2844025" y="2109968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61"/>
          <p:cNvSpPr txBox="1">
            <a:spLocks noGrp="1"/>
          </p:cNvSpPr>
          <p:nvPr>
            <p:ph type="subTitle" idx="5"/>
          </p:nvPr>
        </p:nvSpPr>
        <p:spPr>
          <a:xfrm>
            <a:off x="4919363" y="173834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8" name="Google Shape;448;p61"/>
          <p:cNvSpPr txBox="1">
            <a:spLocks noGrp="1"/>
          </p:cNvSpPr>
          <p:nvPr>
            <p:ph type="subTitle" idx="6"/>
          </p:nvPr>
        </p:nvSpPr>
        <p:spPr>
          <a:xfrm>
            <a:off x="6996513" y="2107626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ubTitle" idx="7"/>
          </p:nvPr>
        </p:nvSpPr>
        <p:spPr>
          <a:xfrm>
            <a:off x="6996513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61"/>
          <p:cNvSpPr txBox="1">
            <a:spLocks noGrp="1"/>
          </p:cNvSpPr>
          <p:nvPr>
            <p:ph type="subTitle" idx="8"/>
          </p:nvPr>
        </p:nvSpPr>
        <p:spPr>
          <a:xfrm>
            <a:off x="4919363" y="2109457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Char char="●"/>
              <a:defRPr sz="1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73" r:id="rId3"/>
    <p:sldLayoutId id="2147483683" r:id="rId4"/>
    <p:sldLayoutId id="2147483706" r:id="rId5"/>
    <p:sldLayoutId id="2147483707" r:id="rId6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BCF1673-34E3-7770-3E8F-9E2E3176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738187"/>
            <a:ext cx="9001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4522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4"/>
          <p:cNvSpPr/>
          <p:nvPr/>
        </p:nvSpPr>
        <p:spPr>
          <a:xfrm rot="5400000">
            <a:off x="44593" y="1539482"/>
            <a:ext cx="4721788" cy="2105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74"/>
          <p:cNvSpPr txBox="1">
            <a:spLocks noGrp="1"/>
          </p:cNvSpPr>
          <p:nvPr>
            <p:ph type="subTitle" idx="1"/>
          </p:nvPr>
        </p:nvSpPr>
        <p:spPr>
          <a:xfrm>
            <a:off x="1531007" y="426065"/>
            <a:ext cx="876592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Montserrat" pitchFamily="2" charset="0"/>
              </a:rPr>
              <a:t>2012</a:t>
            </a:r>
            <a:endParaRPr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621" name="Google Shape;621;p74"/>
          <p:cNvSpPr txBox="1">
            <a:spLocks noGrp="1"/>
          </p:cNvSpPr>
          <p:nvPr>
            <p:ph type="subTitle" idx="2"/>
          </p:nvPr>
        </p:nvSpPr>
        <p:spPr>
          <a:xfrm>
            <a:off x="1525891" y="680150"/>
            <a:ext cx="2119267" cy="2754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tx1"/>
                </a:solidFill>
                <a:latin typeface="Montserrat" pitchFamily="2" charset="0"/>
              </a:rPr>
              <a:t>Nasce B2A.</a:t>
            </a:r>
            <a:endParaRPr sz="12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22" name="Google Shape;620;p74">
            <a:extLst>
              <a:ext uri="{FF2B5EF4-FFF2-40B4-BE49-F238E27FC236}">
                <a16:creationId xmlns:a16="http://schemas.microsoft.com/office/drawing/2014/main" id="{EF26D7B8-70B8-9093-0D5D-6690DACB64E9}"/>
              </a:ext>
            </a:extLst>
          </p:cNvPr>
          <p:cNvSpPr txBox="1">
            <a:spLocks/>
          </p:cNvSpPr>
          <p:nvPr/>
        </p:nvSpPr>
        <p:spPr>
          <a:xfrm>
            <a:off x="1563803" y="2821366"/>
            <a:ext cx="638305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" dirty="0">
                <a:solidFill>
                  <a:schemeClr val="tx1"/>
                </a:solidFill>
                <a:latin typeface="Montserrat" pitchFamily="2" charset="0"/>
              </a:rPr>
              <a:t>15+</a:t>
            </a:r>
          </a:p>
        </p:txBody>
      </p:sp>
      <p:sp>
        <p:nvSpPr>
          <p:cNvPr id="30" name="Google Shape;621;p74">
            <a:extLst>
              <a:ext uri="{FF2B5EF4-FFF2-40B4-BE49-F238E27FC236}">
                <a16:creationId xmlns:a16="http://schemas.microsoft.com/office/drawing/2014/main" id="{2BBF05F4-5997-D641-4E3D-0522A7096171}"/>
              </a:ext>
            </a:extLst>
          </p:cNvPr>
          <p:cNvSpPr txBox="1">
            <a:spLocks/>
          </p:cNvSpPr>
          <p:nvPr/>
        </p:nvSpPr>
        <p:spPr>
          <a:xfrm>
            <a:off x="1557398" y="3072809"/>
            <a:ext cx="2105208" cy="18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it-IT" sz="1000" dirty="0">
                <a:solidFill>
                  <a:schemeClr val="tx1"/>
                </a:solidFill>
                <a:latin typeface="Montserrat" pitchFamily="2" charset="0"/>
              </a:rPr>
              <a:t>Tecnici specializzati.</a:t>
            </a:r>
          </a:p>
        </p:txBody>
      </p:sp>
      <p:sp>
        <p:nvSpPr>
          <p:cNvPr id="31" name="Google Shape;620;p74">
            <a:extLst>
              <a:ext uri="{FF2B5EF4-FFF2-40B4-BE49-F238E27FC236}">
                <a16:creationId xmlns:a16="http://schemas.microsoft.com/office/drawing/2014/main" id="{3A1B62A3-85C8-A3B5-DD48-38496E61C0FF}"/>
              </a:ext>
            </a:extLst>
          </p:cNvPr>
          <p:cNvSpPr txBox="1">
            <a:spLocks/>
          </p:cNvSpPr>
          <p:nvPr/>
        </p:nvSpPr>
        <p:spPr>
          <a:xfrm>
            <a:off x="1594171" y="4016931"/>
            <a:ext cx="1440275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" dirty="0">
                <a:solidFill>
                  <a:schemeClr val="tx1"/>
                </a:solidFill>
                <a:latin typeface="Montserrat" pitchFamily="2" charset="0"/>
              </a:rPr>
              <a:t>800mq</a:t>
            </a:r>
          </a:p>
        </p:txBody>
      </p:sp>
      <p:sp>
        <p:nvSpPr>
          <p:cNvPr id="608" name="Google Shape;621;p74">
            <a:extLst>
              <a:ext uri="{FF2B5EF4-FFF2-40B4-BE49-F238E27FC236}">
                <a16:creationId xmlns:a16="http://schemas.microsoft.com/office/drawing/2014/main" id="{727F3C40-3B44-D148-B644-AF6A67AF5AB8}"/>
              </a:ext>
            </a:extLst>
          </p:cNvPr>
          <p:cNvSpPr txBox="1">
            <a:spLocks/>
          </p:cNvSpPr>
          <p:nvPr/>
        </p:nvSpPr>
        <p:spPr>
          <a:xfrm>
            <a:off x="1563804" y="4271287"/>
            <a:ext cx="1807823" cy="1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it-IT" sz="1000" dirty="0">
                <a:solidFill>
                  <a:schemeClr val="tx1"/>
                </a:solidFill>
                <a:latin typeface="Montserrat" pitchFamily="2" charset="0"/>
              </a:rPr>
              <a:t>Spazio produttivo.</a:t>
            </a:r>
          </a:p>
        </p:txBody>
      </p:sp>
      <p:sp>
        <p:nvSpPr>
          <p:cNvPr id="609" name="Google Shape;620;p74">
            <a:extLst>
              <a:ext uri="{FF2B5EF4-FFF2-40B4-BE49-F238E27FC236}">
                <a16:creationId xmlns:a16="http://schemas.microsoft.com/office/drawing/2014/main" id="{D19C3FA2-3515-5499-E66B-361204F02BE4}"/>
              </a:ext>
            </a:extLst>
          </p:cNvPr>
          <p:cNvSpPr txBox="1">
            <a:spLocks/>
          </p:cNvSpPr>
          <p:nvPr/>
        </p:nvSpPr>
        <p:spPr>
          <a:xfrm>
            <a:off x="1562285" y="1624379"/>
            <a:ext cx="1529029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2200" b="1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" dirty="0">
                <a:solidFill>
                  <a:schemeClr val="tx1"/>
                </a:solidFill>
                <a:latin typeface="Montserrat" pitchFamily="2" charset="0"/>
              </a:rPr>
              <a:t>1,3 Mio</a:t>
            </a:r>
          </a:p>
        </p:txBody>
      </p:sp>
      <p:sp>
        <p:nvSpPr>
          <p:cNvPr id="610" name="Google Shape;621;p74">
            <a:extLst>
              <a:ext uri="{FF2B5EF4-FFF2-40B4-BE49-F238E27FC236}">
                <a16:creationId xmlns:a16="http://schemas.microsoft.com/office/drawing/2014/main" id="{CD0C3B61-C946-9D8F-1407-ACBF8A042EA8}"/>
              </a:ext>
            </a:extLst>
          </p:cNvPr>
          <p:cNvSpPr txBox="1">
            <a:spLocks/>
          </p:cNvSpPr>
          <p:nvPr/>
        </p:nvSpPr>
        <p:spPr>
          <a:xfrm>
            <a:off x="1525891" y="1860815"/>
            <a:ext cx="2234555" cy="20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it-IT" sz="1000" dirty="0">
                <a:solidFill>
                  <a:schemeClr val="tx1"/>
                </a:solidFill>
                <a:latin typeface="Montserrat" pitchFamily="2" charset="0"/>
              </a:rPr>
              <a:t>Fatturato 2022.</a:t>
            </a:r>
          </a:p>
        </p:txBody>
      </p:sp>
      <p:pic>
        <p:nvPicPr>
          <p:cNvPr id="687" name="Elemento grafico 686" descr="Edificio">
            <a:extLst>
              <a:ext uri="{FF2B5EF4-FFF2-40B4-BE49-F238E27FC236}">
                <a16:creationId xmlns:a16="http://schemas.microsoft.com/office/drawing/2014/main" id="{3C3DBFF6-EC38-9FFC-7957-FF99EA469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935" y="4057387"/>
            <a:ext cx="427494" cy="427494"/>
          </a:xfrm>
          <a:prstGeom prst="rect">
            <a:avLst/>
          </a:prstGeom>
        </p:spPr>
      </p:pic>
      <p:pic>
        <p:nvPicPr>
          <p:cNvPr id="689" name="Elemento grafico 688" descr="Euro">
            <a:extLst>
              <a:ext uri="{FF2B5EF4-FFF2-40B4-BE49-F238E27FC236}">
                <a16:creationId xmlns:a16="http://schemas.microsoft.com/office/drawing/2014/main" id="{ACA31881-718A-C1F6-CD57-4CA215A3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369" y="1660740"/>
            <a:ext cx="427495" cy="427495"/>
          </a:xfrm>
          <a:prstGeom prst="rect">
            <a:avLst/>
          </a:prstGeom>
        </p:spPr>
      </p:pic>
      <p:pic>
        <p:nvPicPr>
          <p:cNvPr id="691" name="Elemento grafico 690" descr="Riproduci">
            <a:extLst>
              <a:ext uri="{FF2B5EF4-FFF2-40B4-BE49-F238E27FC236}">
                <a16:creationId xmlns:a16="http://schemas.microsoft.com/office/drawing/2014/main" id="{1E794656-1DA8-E39C-ECC3-187870F16D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368" y="468328"/>
            <a:ext cx="427496" cy="427496"/>
          </a:xfrm>
          <a:prstGeom prst="rect">
            <a:avLst/>
          </a:prstGeom>
        </p:spPr>
      </p:pic>
      <p:pic>
        <p:nvPicPr>
          <p:cNvPr id="693" name="Elemento grafico 692" descr="Utente">
            <a:extLst>
              <a:ext uri="{FF2B5EF4-FFF2-40B4-BE49-F238E27FC236}">
                <a16:creationId xmlns:a16="http://schemas.microsoft.com/office/drawing/2014/main" id="{5C0ED956-29FC-B2E4-00A6-6441ABDE7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367" y="2859060"/>
            <a:ext cx="427497" cy="427497"/>
          </a:xfrm>
          <a:prstGeom prst="rect">
            <a:avLst/>
          </a:prstGeom>
        </p:spPr>
      </p:pic>
      <p:sp>
        <p:nvSpPr>
          <p:cNvPr id="695" name="Rettangolo 694">
            <a:extLst>
              <a:ext uri="{FF2B5EF4-FFF2-40B4-BE49-F238E27FC236}">
                <a16:creationId xmlns:a16="http://schemas.microsoft.com/office/drawing/2014/main" id="{ADD54A5D-0D52-028E-E107-D58B9C29FA0D}"/>
              </a:ext>
            </a:extLst>
          </p:cNvPr>
          <p:cNvSpPr/>
          <p:nvPr/>
        </p:nvSpPr>
        <p:spPr>
          <a:xfrm>
            <a:off x="692783" y="428608"/>
            <a:ext cx="508407" cy="5084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6" name="Rettangolo 695">
            <a:extLst>
              <a:ext uri="{FF2B5EF4-FFF2-40B4-BE49-F238E27FC236}">
                <a16:creationId xmlns:a16="http://schemas.microsoft.com/office/drawing/2014/main" id="{278A061A-30E7-C249-D2BF-7F6733F2BD05}"/>
              </a:ext>
            </a:extLst>
          </p:cNvPr>
          <p:cNvSpPr/>
          <p:nvPr/>
        </p:nvSpPr>
        <p:spPr>
          <a:xfrm>
            <a:off x="691205" y="1624225"/>
            <a:ext cx="508407" cy="5084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7" name="Rettangolo 696">
            <a:extLst>
              <a:ext uri="{FF2B5EF4-FFF2-40B4-BE49-F238E27FC236}">
                <a16:creationId xmlns:a16="http://schemas.microsoft.com/office/drawing/2014/main" id="{22EA2BC2-883F-4238-2E97-C44760F791D2}"/>
              </a:ext>
            </a:extLst>
          </p:cNvPr>
          <p:cNvSpPr/>
          <p:nvPr/>
        </p:nvSpPr>
        <p:spPr>
          <a:xfrm>
            <a:off x="691205" y="4016931"/>
            <a:ext cx="508407" cy="5084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8" name="Rettangolo 697">
            <a:extLst>
              <a:ext uri="{FF2B5EF4-FFF2-40B4-BE49-F238E27FC236}">
                <a16:creationId xmlns:a16="http://schemas.microsoft.com/office/drawing/2014/main" id="{E29E43AC-E17C-B854-AE7D-88C66929790B}"/>
              </a:ext>
            </a:extLst>
          </p:cNvPr>
          <p:cNvSpPr/>
          <p:nvPr/>
        </p:nvSpPr>
        <p:spPr>
          <a:xfrm>
            <a:off x="692783" y="2819842"/>
            <a:ext cx="508407" cy="5084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0" name="Google Shape;621;p74">
            <a:extLst>
              <a:ext uri="{FF2B5EF4-FFF2-40B4-BE49-F238E27FC236}">
                <a16:creationId xmlns:a16="http://schemas.microsoft.com/office/drawing/2014/main" id="{31247D40-D19B-9B81-D002-3CD5A0E4CA67}"/>
              </a:ext>
            </a:extLst>
          </p:cNvPr>
          <p:cNvSpPr txBox="1">
            <a:spLocks/>
          </p:cNvSpPr>
          <p:nvPr/>
        </p:nvSpPr>
        <p:spPr>
          <a:xfrm>
            <a:off x="-1169360" y="231192"/>
            <a:ext cx="1547503" cy="19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it-IT" sz="1200" b="1" dirty="0">
                <a:solidFill>
                  <a:schemeClr val="tx1"/>
                </a:solidFill>
                <a:latin typeface="Montserrat" pitchFamily="2" charset="0"/>
              </a:rPr>
              <a:t>ENZO BASSI</a:t>
            </a:r>
          </a:p>
        </p:txBody>
      </p:sp>
      <p:sp>
        <p:nvSpPr>
          <p:cNvPr id="704" name="Google Shape;621;p74">
            <a:extLst>
              <a:ext uri="{FF2B5EF4-FFF2-40B4-BE49-F238E27FC236}">
                <a16:creationId xmlns:a16="http://schemas.microsoft.com/office/drawing/2014/main" id="{B0FC298E-ABF5-8837-02DA-CD33E9ED443D}"/>
              </a:ext>
            </a:extLst>
          </p:cNvPr>
          <p:cNvSpPr txBox="1">
            <a:spLocks/>
          </p:cNvSpPr>
          <p:nvPr/>
        </p:nvSpPr>
        <p:spPr>
          <a:xfrm>
            <a:off x="213246" y="1047429"/>
            <a:ext cx="1764327" cy="19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400" b="0" i="0" u="none" strike="noStrike" cap="none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endParaRPr lang="it-IT" sz="1200" b="1" dirty="0">
              <a:solidFill>
                <a:schemeClr val="tx1"/>
              </a:solidFill>
              <a:latin typeface="Montserra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89CF1-2A10-5874-40DC-8917B43C1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12" y="3873979"/>
            <a:ext cx="2612768" cy="10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magine 51">
            <a:extLst>
              <a:ext uri="{FF2B5EF4-FFF2-40B4-BE49-F238E27FC236}">
                <a16:creationId xmlns:a16="http://schemas.microsoft.com/office/drawing/2014/main" id="{E2071AC9-E473-118A-07B9-5BCF385F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090" y="144813"/>
            <a:ext cx="2109504" cy="12857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A793B8C-D4F6-4D8F-A721-C834A689580F}"/>
              </a:ext>
            </a:extLst>
          </p:cNvPr>
          <p:cNvSpPr/>
          <p:nvPr/>
        </p:nvSpPr>
        <p:spPr>
          <a:xfrm>
            <a:off x="114300" y="112480"/>
            <a:ext cx="2237484" cy="24372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47BA63A-454F-F3D3-6E11-8572EEDC20AC}"/>
              </a:ext>
            </a:extLst>
          </p:cNvPr>
          <p:cNvSpPr/>
          <p:nvPr/>
        </p:nvSpPr>
        <p:spPr>
          <a:xfrm>
            <a:off x="2365131" y="2560027"/>
            <a:ext cx="2172070" cy="24563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    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BC5197-D7AE-CF6E-9FBE-F5BD5C5A8070}"/>
              </a:ext>
            </a:extLst>
          </p:cNvPr>
          <p:cNvSpPr/>
          <p:nvPr/>
        </p:nvSpPr>
        <p:spPr>
          <a:xfrm>
            <a:off x="4551144" y="112480"/>
            <a:ext cx="2251170" cy="2434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4276478-CE08-03E2-C3F9-882DBC9718A0}"/>
              </a:ext>
            </a:extLst>
          </p:cNvPr>
          <p:cNvSpPr/>
          <p:nvPr/>
        </p:nvSpPr>
        <p:spPr>
          <a:xfrm>
            <a:off x="6814038" y="2554164"/>
            <a:ext cx="2206869" cy="24838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E20920F-E215-9F24-84A4-10926215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85" y="3649879"/>
            <a:ext cx="2183422" cy="136648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432CB2-6475-40DC-D4E7-B2E568AD06D6}"/>
              </a:ext>
            </a:extLst>
          </p:cNvPr>
          <p:cNvSpPr txBox="1"/>
          <p:nvPr/>
        </p:nvSpPr>
        <p:spPr>
          <a:xfrm>
            <a:off x="7038242" y="2732690"/>
            <a:ext cx="17819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Montserrat" pitchFamily="2" charset="0"/>
              </a:rPr>
              <a:t>Realizzazione bordi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Montserrat" pitchFamily="2" charset="0"/>
              </a:rPr>
              <a:t>macchina ed impianti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6E49925-54F2-6D1C-8B06-0C2A6C214667}"/>
              </a:ext>
            </a:extLst>
          </p:cNvPr>
          <p:cNvSpPr txBox="1"/>
          <p:nvPr/>
        </p:nvSpPr>
        <p:spPr>
          <a:xfrm>
            <a:off x="2560510" y="1819253"/>
            <a:ext cx="1781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Montserrat" pitchFamily="2" charset="0"/>
              </a:rPr>
              <a:t>Software PC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5F839C28-C38B-E139-10F1-20BCA414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529" y="1177762"/>
            <a:ext cx="2216134" cy="135073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F499957-BA97-46B7-5F15-57E389E8D56C}"/>
              </a:ext>
            </a:extLst>
          </p:cNvPr>
          <p:cNvSpPr txBox="1"/>
          <p:nvPr/>
        </p:nvSpPr>
        <p:spPr>
          <a:xfrm>
            <a:off x="4790340" y="491233"/>
            <a:ext cx="1781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Montserrat" pitchFamily="2" charset="0"/>
              </a:rPr>
              <a:t>Software PLC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E2E0F3-3FAE-2B97-2DE4-6280C9E0EDF4}"/>
              </a:ext>
            </a:extLst>
          </p:cNvPr>
          <p:cNvSpPr txBox="1"/>
          <p:nvPr/>
        </p:nvSpPr>
        <p:spPr>
          <a:xfrm>
            <a:off x="342088" y="357531"/>
            <a:ext cx="1781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Montserrat" pitchFamily="2" charset="0"/>
              </a:rPr>
              <a:t>Robotica</a:t>
            </a:r>
          </a:p>
          <a:p>
            <a:pPr algn="ctr"/>
            <a:endParaRPr lang="it-IT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2DBEDB-80A2-8C93-1A06-713A8E93EBC1}"/>
              </a:ext>
            </a:extLst>
          </p:cNvPr>
          <p:cNvSpPr/>
          <p:nvPr/>
        </p:nvSpPr>
        <p:spPr>
          <a:xfrm>
            <a:off x="130302" y="1171785"/>
            <a:ext cx="18170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3D2E957-49B1-6E70-349B-3E9C59086D21}"/>
              </a:ext>
            </a:extLst>
          </p:cNvPr>
          <p:cNvSpPr/>
          <p:nvPr/>
        </p:nvSpPr>
        <p:spPr>
          <a:xfrm>
            <a:off x="2161442" y="1171785"/>
            <a:ext cx="18170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383E66E-21DB-B553-5C5C-3A755DE23C5E}"/>
              </a:ext>
            </a:extLst>
          </p:cNvPr>
          <p:cNvSpPr/>
          <p:nvPr/>
        </p:nvSpPr>
        <p:spPr>
          <a:xfrm>
            <a:off x="122976" y="2482774"/>
            <a:ext cx="39577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A349747-AC9F-E8BC-4FAF-A5F6C2ED015F}"/>
              </a:ext>
            </a:extLst>
          </p:cNvPr>
          <p:cNvSpPr/>
          <p:nvPr/>
        </p:nvSpPr>
        <p:spPr>
          <a:xfrm>
            <a:off x="1940054" y="2483949"/>
            <a:ext cx="39577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9DC9ADAF-D936-140C-3BB9-10AB9384F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253" y="144813"/>
            <a:ext cx="2147421" cy="130885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BCA0B5B-5907-D178-764B-D7966FC4DA4B}"/>
              </a:ext>
            </a:extLst>
          </p:cNvPr>
          <p:cNvSpPr txBox="1"/>
          <p:nvPr/>
        </p:nvSpPr>
        <p:spPr>
          <a:xfrm>
            <a:off x="7038242" y="1711531"/>
            <a:ext cx="1781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Montserrat" pitchFamily="2" charset="0"/>
              </a:rPr>
              <a:t>Progettazione elettrica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4DC25DE-7CF5-6818-671C-1755FE606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956" y="2593732"/>
            <a:ext cx="2172070" cy="132387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21B57755-58B5-3C20-604B-FDABE1ACE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61" y="1186961"/>
            <a:ext cx="2206474" cy="1344843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728CCFF-D58C-E160-AC49-2ACFAC73BFDF}"/>
              </a:ext>
            </a:extLst>
          </p:cNvPr>
          <p:cNvSpPr txBox="1"/>
          <p:nvPr/>
        </p:nvSpPr>
        <p:spPr>
          <a:xfrm>
            <a:off x="312010" y="4129411"/>
            <a:ext cx="1781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Montserrat" pitchFamily="2" charset="0"/>
              </a:rPr>
              <a:t>Progettazione meccanica</a:t>
            </a:r>
          </a:p>
        </p:txBody>
      </p:sp>
      <p:pic>
        <p:nvPicPr>
          <p:cNvPr id="63" name="Immagine 62">
            <a:extLst>
              <a:ext uri="{FF2B5EF4-FFF2-40B4-BE49-F238E27FC236}">
                <a16:creationId xmlns:a16="http://schemas.microsoft.com/office/drawing/2014/main" id="{68105B68-2FCB-93BB-BB2F-7DCDBD5CD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763" y="3713285"/>
            <a:ext cx="2129795" cy="1298107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3D1B8693-D6EE-5045-B506-38A0BEEDA753}"/>
              </a:ext>
            </a:extLst>
          </p:cNvPr>
          <p:cNvSpPr txBox="1"/>
          <p:nvPr/>
        </p:nvSpPr>
        <p:spPr>
          <a:xfrm>
            <a:off x="2523666" y="2856198"/>
            <a:ext cx="17819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Montserrat" pitchFamily="2" charset="0"/>
              </a:rPr>
              <a:t>Realizzazione macchine speciali</a:t>
            </a: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75EAD629-9162-0225-38B1-329A3B86F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1529" y="2594460"/>
            <a:ext cx="2204409" cy="1343584"/>
          </a:xfrm>
          <a:prstGeom prst="rect">
            <a:avLst/>
          </a:prstGeom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291183D6-D2D1-319B-EC71-D06DCD3C61AC}"/>
              </a:ext>
            </a:extLst>
          </p:cNvPr>
          <p:cNvSpPr txBox="1"/>
          <p:nvPr/>
        </p:nvSpPr>
        <p:spPr>
          <a:xfrm>
            <a:off x="4784666" y="4192411"/>
            <a:ext cx="1781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Montserrat" pitchFamily="2" charset="0"/>
              </a:rPr>
              <a:t>Cablaggio quadri elettrici</a:t>
            </a: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21FD0DC1-99F4-2737-519E-75D55A2C3DD0}"/>
              </a:ext>
            </a:extLst>
          </p:cNvPr>
          <p:cNvSpPr/>
          <p:nvPr/>
        </p:nvSpPr>
        <p:spPr>
          <a:xfrm>
            <a:off x="169985" y="1225187"/>
            <a:ext cx="2121878" cy="12542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0983187F-5249-35CD-AA54-BA7FCDCE1339}"/>
              </a:ext>
            </a:extLst>
          </p:cNvPr>
          <p:cNvSpPr/>
          <p:nvPr/>
        </p:nvSpPr>
        <p:spPr>
          <a:xfrm>
            <a:off x="2423745" y="3757245"/>
            <a:ext cx="2060332" cy="12212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E359E1AD-B46A-B515-0E30-AACD02AFE201}"/>
              </a:ext>
            </a:extLst>
          </p:cNvPr>
          <p:cNvSpPr/>
          <p:nvPr/>
        </p:nvSpPr>
        <p:spPr>
          <a:xfrm>
            <a:off x="6869723" y="3678115"/>
            <a:ext cx="2113085" cy="13100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E780ED58-4593-F051-966A-EFCCA995A21B}"/>
              </a:ext>
            </a:extLst>
          </p:cNvPr>
          <p:cNvSpPr/>
          <p:nvPr/>
        </p:nvSpPr>
        <p:spPr>
          <a:xfrm>
            <a:off x="4615959" y="1225187"/>
            <a:ext cx="2130671" cy="12542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AEB2CCF9-2CC2-6AF0-376A-A8CA70D55963}"/>
              </a:ext>
            </a:extLst>
          </p:cNvPr>
          <p:cNvSpPr/>
          <p:nvPr/>
        </p:nvSpPr>
        <p:spPr>
          <a:xfrm>
            <a:off x="2438791" y="192726"/>
            <a:ext cx="2013047" cy="119938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77AF5413-F541-B40C-9714-88A4ACB61967}"/>
              </a:ext>
            </a:extLst>
          </p:cNvPr>
          <p:cNvSpPr/>
          <p:nvPr/>
        </p:nvSpPr>
        <p:spPr>
          <a:xfrm>
            <a:off x="6890433" y="179195"/>
            <a:ext cx="2068929" cy="12392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9E1E0FE7-9C03-1901-660F-2910BB44E739}"/>
              </a:ext>
            </a:extLst>
          </p:cNvPr>
          <p:cNvSpPr/>
          <p:nvPr/>
        </p:nvSpPr>
        <p:spPr>
          <a:xfrm>
            <a:off x="184637" y="2631832"/>
            <a:ext cx="2083777" cy="123678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451DF600-96B7-D2FB-52EE-A39847A0A0F1}"/>
              </a:ext>
            </a:extLst>
          </p:cNvPr>
          <p:cNvSpPr/>
          <p:nvPr/>
        </p:nvSpPr>
        <p:spPr>
          <a:xfrm>
            <a:off x="4618159" y="2647860"/>
            <a:ext cx="2113818" cy="123678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15846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89B765E8-35D7-B9F0-785B-5237CC47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241" y="-3843"/>
            <a:ext cx="3009598" cy="2585136"/>
          </a:xfrm>
          <a:prstGeom prst="rect">
            <a:avLst/>
          </a:prstGeom>
        </p:spPr>
      </p:pic>
      <p:sp>
        <p:nvSpPr>
          <p:cNvPr id="926" name="Google Shape;926;p85"/>
          <p:cNvSpPr/>
          <p:nvPr/>
        </p:nvSpPr>
        <p:spPr>
          <a:xfrm>
            <a:off x="3180359" y="2574625"/>
            <a:ext cx="30627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85"/>
          <p:cNvSpPr/>
          <p:nvPr/>
        </p:nvSpPr>
        <p:spPr>
          <a:xfrm>
            <a:off x="6189839" y="2925"/>
            <a:ext cx="30627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85"/>
          <p:cNvSpPr txBox="1">
            <a:spLocks noGrp="1"/>
          </p:cNvSpPr>
          <p:nvPr>
            <p:ph type="title"/>
          </p:nvPr>
        </p:nvSpPr>
        <p:spPr>
          <a:xfrm>
            <a:off x="170643" y="169871"/>
            <a:ext cx="3009598" cy="14097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Montserrat" pitchFamily="2" charset="0"/>
              </a:rPr>
              <a:t>PROGETTO DI SVILUPPO</a:t>
            </a:r>
            <a:endParaRPr sz="3200" dirty="0">
              <a:solidFill>
                <a:schemeClr val="tx1"/>
              </a:solidFill>
              <a:latin typeface="Montserrat" pitchFamily="2" charset="0"/>
            </a:endParaRPr>
          </a:p>
        </p:txBody>
      </p:sp>
      <p:sp>
        <p:nvSpPr>
          <p:cNvPr id="932" name="Google Shape;932;p8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BIN_OCULUS</a:t>
            </a:r>
            <a:endParaRPr dirty="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33" name="Google Shape;933;p85"/>
          <p:cNvSpPr txBox="1">
            <a:spLocks noGrp="1"/>
          </p:cNvSpPr>
          <p:nvPr>
            <p:ph type="subTitle" idx="2"/>
          </p:nvPr>
        </p:nvSpPr>
        <p:spPr>
          <a:xfrm>
            <a:off x="3737499" y="3458361"/>
            <a:ext cx="2253579" cy="1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 pitchFamily="2" charset="0"/>
              </a:rPr>
              <a:t>Sistema WMS per sviluppare la logistica delle aziende.</a:t>
            </a:r>
            <a:endParaRPr dirty="0"/>
          </a:p>
        </p:txBody>
      </p:sp>
      <p:sp>
        <p:nvSpPr>
          <p:cNvPr id="930" name="Google Shape;930;p85"/>
          <p:cNvSpPr txBox="1">
            <a:spLocks noGrp="1"/>
          </p:cNvSpPr>
          <p:nvPr>
            <p:ph type="sub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B-WIRE</a:t>
            </a:r>
            <a:endParaRPr dirty="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31" name="Google Shape;931;p8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 pitchFamily="2" charset="0"/>
              </a:rPr>
              <a:t>Progettazione e cablaggio quadri elettrici</a:t>
            </a:r>
            <a:endParaRPr dirty="0"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B42401-6C75-3C24-0FFC-5B9A8F16F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839" y="2582149"/>
            <a:ext cx="3165331" cy="2607985"/>
          </a:xfrm>
          <a:prstGeom prst="rect">
            <a:avLst/>
          </a:prstGeom>
        </p:spPr>
      </p:pic>
      <p:grpSp>
        <p:nvGrpSpPr>
          <p:cNvPr id="935" name="Google Shape;935;p85"/>
          <p:cNvGrpSpPr/>
          <p:nvPr/>
        </p:nvGrpSpPr>
        <p:grpSpPr>
          <a:xfrm>
            <a:off x="3180359" y="102183"/>
            <a:ext cx="5947391" cy="4933665"/>
            <a:chOff x="4571486" y="94245"/>
            <a:chExt cx="4473000" cy="4942130"/>
          </a:xfrm>
        </p:grpSpPr>
        <p:cxnSp>
          <p:nvCxnSpPr>
            <p:cNvPr id="936" name="Google Shape;936;p85"/>
            <p:cNvCxnSpPr>
              <a:cxnSpLocks/>
            </p:cNvCxnSpPr>
            <p:nvPr/>
          </p:nvCxnSpPr>
          <p:spPr>
            <a:xfrm flipV="1">
              <a:off x="9043865" y="94245"/>
              <a:ext cx="0" cy="494213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8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8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131E0340-3337-8FFA-9E86-74840836A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793" y="2741965"/>
            <a:ext cx="473357" cy="47335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27B673A-430E-E846-FA36-1973A1956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915" y="215478"/>
            <a:ext cx="473358" cy="473358"/>
          </a:xfrm>
          <a:prstGeom prst="rect">
            <a:avLst/>
          </a:prstGeom>
        </p:spPr>
      </p:pic>
      <p:sp>
        <p:nvSpPr>
          <p:cNvPr id="2" name="Google Shape;933;p85">
            <a:extLst>
              <a:ext uri="{FF2B5EF4-FFF2-40B4-BE49-F238E27FC236}">
                <a16:creationId xmlns:a16="http://schemas.microsoft.com/office/drawing/2014/main" id="{7C784F97-6651-E8B0-9565-D5112E8413F4}"/>
              </a:ext>
            </a:extLst>
          </p:cNvPr>
          <p:cNvSpPr txBox="1">
            <a:spLocks/>
          </p:cNvSpPr>
          <p:nvPr/>
        </p:nvSpPr>
        <p:spPr>
          <a:xfrm>
            <a:off x="130756" y="1997066"/>
            <a:ext cx="2689357" cy="227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None/>
              <a:defRPr sz="15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 algn="l"/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B2A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punta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ad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incrementare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in modo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significativo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la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sua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presenza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nel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mercato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dell’automazione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potenziando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il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servizio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di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progettazione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elettrica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e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cablaggio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e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proponendo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il nuovo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prodotto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“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Bin_Oculus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”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destinato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a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rivoluzionare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il mondo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della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logistica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delle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aziende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 pitchFamily="2" charset="0"/>
              </a:rPr>
              <a:t>produttive</a:t>
            </a:r>
            <a:r>
              <a:rPr lang="en-US" sz="1200" dirty="0">
                <a:solidFill>
                  <a:schemeClr val="tx1"/>
                </a:solidFill>
                <a:latin typeface="Montserrat" pitchFamily="2" charset="0"/>
              </a:rPr>
              <a:t>.</a:t>
            </a:r>
          </a:p>
          <a:p>
            <a:pPr marL="0" indent="0" algn="l"/>
            <a:endParaRPr lang="en-US" sz="1000" dirty="0">
              <a:solidFill>
                <a:schemeClr val="tx1"/>
              </a:solidFill>
              <a:latin typeface="Montserrat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96;p93">
            <a:extLst>
              <a:ext uri="{FF2B5EF4-FFF2-40B4-BE49-F238E27FC236}">
                <a16:creationId xmlns:a16="http://schemas.microsoft.com/office/drawing/2014/main" id="{532D2167-31DD-0E19-3526-2B730F84B20A}"/>
              </a:ext>
            </a:extLst>
          </p:cNvPr>
          <p:cNvSpPr/>
          <p:nvPr/>
        </p:nvSpPr>
        <p:spPr>
          <a:xfrm>
            <a:off x="4870882" y="1417936"/>
            <a:ext cx="4273118" cy="21124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96" name="Google Shape;1096;p93"/>
          <p:cNvSpPr/>
          <p:nvPr/>
        </p:nvSpPr>
        <p:spPr>
          <a:xfrm>
            <a:off x="0" y="1417936"/>
            <a:ext cx="4870882" cy="37255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02" name="Google Shape;1102;p93"/>
          <p:cNvSpPr txBox="1"/>
          <p:nvPr/>
        </p:nvSpPr>
        <p:spPr>
          <a:xfrm>
            <a:off x="729468" y="1482362"/>
            <a:ext cx="7743969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00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PROGETTAZIONE E CABLAGGIO QUADRI ELETTRICI</a:t>
            </a:r>
            <a:endParaRPr sz="2200" b="1" dirty="0">
              <a:solidFill>
                <a:srgbClr val="FFFF00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1154" name="Google Shape;1154;p93"/>
          <p:cNvCxnSpPr>
            <a:cxnSpLocks/>
          </p:cNvCxnSpPr>
          <p:nvPr/>
        </p:nvCxnSpPr>
        <p:spPr>
          <a:xfrm>
            <a:off x="101775" y="141793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154;p93">
            <a:extLst>
              <a:ext uri="{FF2B5EF4-FFF2-40B4-BE49-F238E27FC236}">
                <a16:creationId xmlns:a16="http://schemas.microsoft.com/office/drawing/2014/main" id="{B5A315FC-1651-29BE-A268-387BDB1C46B5}"/>
              </a:ext>
            </a:extLst>
          </p:cNvPr>
          <p:cNvCxnSpPr>
            <a:cxnSpLocks/>
          </p:cNvCxnSpPr>
          <p:nvPr/>
        </p:nvCxnSpPr>
        <p:spPr>
          <a:xfrm flipH="1">
            <a:off x="101775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096;p93">
            <a:extLst>
              <a:ext uri="{FF2B5EF4-FFF2-40B4-BE49-F238E27FC236}">
                <a16:creationId xmlns:a16="http://schemas.microsoft.com/office/drawing/2014/main" id="{483533F0-BC15-65BA-8B4F-1A65ACE9A2FA}"/>
              </a:ext>
            </a:extLst>
          </p:cNvPr>
          <p:cNvSpPr/>
          <p:nvPr/>
        </p:nvSpPr>
        <p:spPr>
          <a:xfrm>
            <a:off x="4870881" y="3530353"/>
            <a:ext cx="4273119" cy="16131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4" name="Google Shape;1154;p93">
            <a:extLst>
              <a:ext uri="{FF2B5EF4-FFF2-40B4-BE49-F238E27FC236}">
                <a16:creationId xmlns:a16="http://schemas.microsoft.com/office/drawing/2014/main" id="{9E274778-3799-B0C5-BC26-1B2A8FA0E241}"/>
              </a:ext>
            </a:extLst>
          </p:cNvPr>
          <p:cNvCxnSpPr>
            <a:cxnSpLocks/>
          </p:cNvCxnSpPr>
          <p:nvPr/>
        </p:nvCxnSpPr>
        <p:spPr>
          <a:xfrm>
            <a:off x="9040621" y="140952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154;p93">
            <a:extLst>
              <a:ext uri="{FF2B5EF4-FFF2-40B4-BE49-F238E27FC236}">
                <a16:creationId xmlns:a16="http://schemas.microsoft.com/office/drawing/2014/main" id="{3A12482A-6077-271B-69FE-CB3DBE1300ED}"/>
              </a:ext>
            </a:extLst>
          </p:cNvPr>
          <p:cNvCxnSpPr>
            <a:cxnSpLocks/>
          </p:cNvCxnSpPr>
          <p:nvPr/>
        </p:nvCxnSpPr>
        <p:spPr>
          <a:xfrm flipH="1">
            <a:off x="4281051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102;p93">
            <a:extLst>
              <a:ext uri="{FF2B5EF4-FFF2-40B4-BE49-F238E27FC236}">
                <a16:creationId xmlns:a16="http://schemas.microsoft.com/office/drawing/2014/main" id="{09C1E31A-6D1A-A711-CA92-638E7527AA38}"/>
              </a:ext>
            </a:extLst>
          </p:cNvPr>
          <p:cNvSpPr txBox="1"/>
          <p:nvPr/>
        </p:nvSpPr>
        <p:spPr>
          <a:xfrm>
            <a:off x="668959" y="2156046"/>
            <a:ext cx="3612089" cy="96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La progettazione elettric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a può avvenire partendo dalla raccolta delle specifiche tecniche del cliente per giungere alla consegna del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</a:rPr>
              <a:t>prodotto cablato chiavi in mano</a:t>
            </a:r>
            <a:endParaRPr sz="1050" b="1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30" name="Google Shape;1154;p93">
            <a:extLst>
              <a:ext uri="{FF2B5EF4-FFF2-40B4-BE49-F238E27FC236}">
                <a16:creationId xmlns:a16="http://schemas.microsoft.com/office/drawing/2014/main" id="{B7E31BAF-A3B7-B1E9-8989-E53689948FBF}"/>
              </a:ext>
            </a:extLst>
          </p:cNvPr>
          <p:cNvCxnSpPr>
            <a:cxnSpLocks/>
          </p:cNvCxnSpPr>
          <p:nvPr/>
        </p:nvCxnSpPr>
        <p:spPr>
          <a:xfrm>
            <a:off x="601884" y="2192784"/>
            <a:ext cx="0" cy="2438400"/>
          </a:xfrm>
          <a:prstGeom prst="straightConnector1">
            <a:avLst/>
          </a:prstGeom>
          <a:noFill/>
          <a:ln w="63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0" name="Google Shape;1154;p93">
            <a:extLst>
              <a:ext uri="{FF2B5EF4-FFF2-40B4-BE49-F238E27FC236}">
                <a16:creationId xmlns:a16="http://schemas.microsoft.com/office/drawing/2014/main" id="{20554DBB-56A6-5CA3-7BE0-E1A865749ABF}"/>
              </a:ext>
            </a:extLst>
          </p:cNvPr>
          <p:cNvCxnSpPr>
            <a:cxnSpLocks/>
          </p:cNvCxnSpPr>
          <p:nvPr/>
        </p:nvCxnSpPr>
        <p:spPr>
          <a:xfrm>
            <a:off x="590048" y="2305234"/>
            <a:ext cx="0" cy="665826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4" name="Google Shape;1102;p93">
            <a:extLst>
              <a:ext uri="{FF2B5EF4-FFF2-40B4-BE49-F238E27FC236}">
                <a16:creationId xmlns:a16="http://schemas.microsoft.com/office/drawing/2014/main" id="{E41060A6-103D-5241-5CB5-49FF12BAB832}"/>
              </a:ext>
            </a:extLst>
          </p:cNvPr>
          <p:cNvSpPr txBox="1"/>
          <p:nvPr/>
        </p:nvSpPr>
        <p:spPr>
          <a:xfrm>
            <a:off x="5186324" y="1916752"/>
            <a:ext cx="3469991" cy="104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L’utilizzo del software Idea di </a:t>
            </a:r>
            <a:r>
              <a:rPr lang="it-IT" sz="1050" dirty="0" err="1">
                <a:solidFill>
                  <a:schemeClr val="bg1"/>
                </a:solidFill>
                <a:effectLst/>
                <a:latin typeface="Montserrat" pitchFamily="2" charset="0"/>
              </a:rPr>
              <a:t>Electrographics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 garantisce la massima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</a:rPr>
              <a:t>flessibilità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 e la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compatibilità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 con i principali software in uso presso i nostri clienti 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165" name="Google Shape;1102;p93">
            <a:extLst>
              <a:ext uri="{FF2B5EF4-FFF2-40B4-BE49-F238E27FC236}">
                <a16:creationId xmlns:a16="http://schemas.microsoft.com/office/drawing/2014/main" id="{2A451B11-3610-0A38-F826-D827C5ADD469}"/>
              </a:ext>
            </a:extLst>
          </p:cNvPr>
          <p:cNvSpPr txBox="1"/>
          <p:nvPr/>
        </p:nvSpPr>
        <p:spPr>
          <a:xfrm>
            <a:off x="668960" y="3444211"/>
            <a:ext cx="3516960" cy="116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I nostri progettisti possono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</a:rPr>
              <a:t>affiancare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 le risorse degli Uffici Tecnici dei nostri clienti per supportarli nei processi di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</a:rPr>
              <a:t>ottimizzazione, ammodernamento e sviluppo 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</a:rPr>
              <a:t>dei propri prodotti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166" name="Google Shape;1102;p93">
            <a:extLst>
              <a:ext uri="{FF2B5EF4-FFF2-40B4-BE49-F238E27FC236}">
                <a16:creationId xmlns:a16="http://schemas.microsoft.com/office/drawing/2014/main" id="{11D727B6-D18F-DEAC-6269-5D1A1BBEA146}"/>
              </a:ext>
            </a:extLst>
          </p:cNvPr>
          <p:cNvSpPr txBox="1"/>
          <p:nvPr/>
        </p:nvSpPr>
        <p:spPr>
          <a:xfrm>
            <a:off x="5117888" y="3609817"/>
            <a:ext cx="3538432" cy="129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Il cablaggio può avvenire su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progetto del cliente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 e con la gestione dei materiali in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conto lavoro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050" dirty="0">
              <a:solidFill>
                <a:schemeClr val="bg1"/>
              </a:solidFill>
              <a:effectLst/>
              <a:latin typeface="Montserrat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L’accurata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pianificazione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 delle attività consente il rispetto delle date di consegna.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21BB8D-DF7A-6A22-2D84-0E95FB21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24" y="186573"/>
            <a:ext cx="4690685" cy="108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77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96;p93">
            <a:extLst>
              <a:ext uri="{FF2B5EF4-FFF2-40B4-BE49-F238E27FC236}">
                <a16:creationId xmlns:a16="http://schemas.microsoft.com/office/drawing/2014/main" id="{532D2167-31DD-0E19-3526-2B730F84B20A}"/>
              </a:ext>
            </a:extLst>
          </p:cNvPr>
          <p:cNvSpPr/>
          <p:nvPr/>
        </p:nvSpPr>
        <p:spPr>
          <a:xfrm>
            <a:off x="4870882" y="1417936"/>
            <a:ext cx="4273118" cy="21124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96" name="Google Shape;1096;p93"/>
          <p:cNvSpPr/>
          <p:nvPr/>
        </p:nvSpPr>
        <p:spPr>
          <a:xfrm>
            <a:off x="0" y="1417936"/>
            <a:ext cx="4870882" cy="37255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02" name="Google Shape;1102;p93"/>
          <p:cNvSpPr txBox="1"/>
          <p:nvPr/>
        </p:nvSpPr>
        <p:spPr>
          <a:xfrm>
            <a:off x="1387720" y="1479297"/>
            <a:ext cx="6368558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00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LA PERFETTA LOGISTICA DI MAGAZZINO </a:t>
            </a:r>
            <a:endParaRPr sz="2200" b="1" dirty="0">
              <a:solidFill>
                <a:srgbClr val="FFFF00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1154" name="Google Shape;1154;p93"/>
          <p:cNvCxnSpPr>
            <a:cxnSpLocks/>
          </p:cNvCxnSpPr>
          <p:nvPr/>
        </p:nvCxnSpPr>
        <p:spPr>
          <a:xfrm>
            <a:off x="101775" y="141793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21CF74AF-BD3D-3152-7182-3D2CCF022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5" y="-160111"/>
            <a:ext cx="8803669" cy="1790700"/>
          </a:xfrm>
          <a:prstGeom prst="rect">
            <a:avLst/>
          </a:prstGeom>
        </p:spPr>
      </p:pic>
      <p:cxnSp>
        <p:nvCxnSpPr>
          <p:cNvPr id="18" name="Google Shape;1154;p93">
            <a:extLst>
              <a:ext uri="{FF2B5EF4-FFF2-40B4-BE49-F238E27FC236}">
                <a16:creationId xmlns:a16="http://schemas.microsoft.com/office/drawing/2014/main" id="{B5A315FC-1651-29BE-A268-387BDB1C46B5}"/>
              </a:ext>
            </a:extLst>
          </p:cNvPr>
          <p:cNvCxnSpPr>
            <a:cxnSpLocks/>
          </p:cNvCxnSpPr>
          <p:nvPr/>
        </p:nvCxnSpPr>
        <p:spPr>
          <a:xfrm flipH="1">
            <a:off x="101775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096;p93">
            <a:extLst>
              <a:ext uri="{FF2B5EF4-FFF2-40B4-BE49-F238E27FC236}">
                <a16:creationId xmlns:a16="http://schemas.microsoft.com/office/drawing/2014/main" id="{483533F0-BC15-65BA-8B4F-1A65ACE9A2FA}"/>
              </a:ext>
            </a:extLst>
          </p:cNvPr>
          <p:cNvSpPr/>
          <p:nvPr/>
        </p:nvSpPr>
        <p:spPr>
          <a:xfrm>
            <a:off x="4870881" y="3530353"/>
            <a:ext cx="4273119" cy="16131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4" name="Google Shape;1154;p93">
            <a:extLst>
              <a:ext uri="{FF2B5EF4-FFF2-40B4-BE49-F238E27FC236}">
                <a16:creationId xmlns:a16="http://schemas.microsoft.com/office/drawing/2014/main" id="{9E274778-3799-B0C5-BC26-1B2A8FA0E241}"/>
              </a:ext>
            </a:extLst>
          </p:cNvPr>
          <p:cNvCxnSpPr>
            <a:cxnSpLocks/>
          </p:cNvCxnSpPr>
          <p:nvPr/>
        </p:nvCxnSpPr>
        <p:spPr>
          <a:xfrm>
            <a:off x="9040621" y="140952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154;p93">
            <a:extLst>
              <a:ext uri="{FF2B5EF4-FFF2-40B4-BE49-F238E27FC236}">
                <a16:creationId xmlns:a16="http://schemas.microsoft.com/office/drawing/2014/main" id="{3A12482A-6077-271B-69FE-CB3DBE1300ED}"/>
              </a:ext>
            </a:extLst>
          </p:cNvPr>
          <p:cNvCxnSpPr>
            <a:cxnSpLocks/>
          </p:cNvCxnSpPr>
          <p:nvPr/>
        </p:nvCxnSpPr>
        <p:spPr>
          <a:xfrm flipH="1">
            <a:off x="4281051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102;p93">
            <a:extLst>
              <a:ext uri="{FF2B5EF4-FFF2-40B4-BE49-F238E27FC236}">
                <a16:creationId xmlns:a16="http://schemas.microsoft.com/office/drawing/2014/main" id="{09C1E31A-6D1A-A711-CA92-638E7527AA38}"/>
              </a:ext>
            </a:extLst>
          </p:cNvPr>
          <p:cNvSpPr txBox="1"/>
          <p:nvPr/>
        </p:nvSpPr>
        <p:spPr>
          <a:xfrm>
            <a:off x="637168" y="2151532"/>
            <a:ext cx="3221884" cy="140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Gestisce in tempo reale la logistica delle merci ed i materiali. Garantisce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un'efficace pianificazione organizzativa, logistica, gestionale e strategica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30" name="Google Shape;1154;p93">
            <a:extLst>
              <a:ext uri="{FF2B5EF4-FFF2-40B4-BE49-F238E27FC236}">
                <a16:creationId xmlns:a16="http://schemas.microsoft.com/office/drawing/2014/main" id="{B7E31BAF-A3B7-B1E9-8989-E53689948FBF}"/>
              </a:ext>
            </a:extLst>
          </p:cNvPr>
          <p:cNvCxnSpPr>
            <a:cxnSpLocks/>
          </p:cNvCxnSpPr>
          <p:nvPr/>
        </p:nvCxnSpPr>
        <p:spPr>
          <a:xfrm>
            <a:off x="601884" y="2192784"/>
            <a:ext cx="0" cy="2438400"/>
          </a:xfrm>
          <a:prstGeom prst="straightConnector1">
            <a:avLst/>
          </a:prstGeom>
          <a:noFill/>
          <a:ln w="63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0" name="Google Shape;1154;p93">
            <a:extLst>
              <a:ext uri="{FF2B5EF4-FFF2-40B4-BE49-F238E27FC236}">
                <a16:creationId xmlns:a16="http://schemas.microsoft.com/office/drawing/2014/main" id="{20554DBB-56A6-5CA3-7BE0-E1A865749ABF}"/>
              </a:ext>
            </a:extLst>
          </p:cNvPr>
          <p:cNvCxnSpPr>
            <a:cxnSpLocks/>
          </p:cNvCxnSpPr>
          <p:nvPr/>
        </p:nvCxnSpPr>
        <p:spPr>
          <a:xfrm>
            <a:off x="590048" y="2305234"/>
            <a:ext cx="0" cy="665826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63" name="Immagine 1162">
            <a:extLst>
              <a:ext uri="{FF2B5EF4-FFF2-40B4-BE49-F238E27FC236}">
                <a16:creationId xmlns:a16="http://schemas.microsoft.com/office/drawing/2014/main" id="{A091D5D7-ED04-958F-63D9-E9A07AF78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35" y="3841059"/>
            <a:ext cx="1461710" cy="1093371"/>
          </a:xfrm>
          <a:prstGeom prst="rect">
            <a:avLst/>
          </a:prstGeom>
        </p:spPr>
      </p:pic>
      <p:sp>
        <p:nvSpPr>
          <p:cNvPr id="1164" name="Google Shape;1102;p93">
            <a:extLst>
              <a:ext uri="{FF2B5EF4-FFF2-40B4-BE49-F238E27FC236}">
                <a16:creationId xmlns:a16="http://schemas.microsoft.com/office/drawing/2014/main" id="{E41060A6-103D-5241-5CB5-49FF12BAB832}"/>
              </a:ext>
            </a:extLst>
          </p:cNvPr>
          <p:cNvSpPr txBox="1"/>
          <p:nvPr/>
        </p:nvSpPr>
        <p:spPr>
          <a:xfrm>
            <a:off x="637168" y="3769795"/>
            <a:ext cx="2874258" cy="66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Saprai sempre quale è la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posizione esatta delle tue merci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165" name="Google Shape;1102;p93">
            <a:extLst>
              <a:ext uri="{FF2B5EF4-FFF2-40B4-BE49-F238E27FC236}">
                <a16:creationId xmlns:a16="http://schemas.microsoft.com/office/drawing/2014/main" id="{2A451B11-3610-0A38-F826-D827C5ADD469}"/>
              </a:ext>
            </a:extLst>
          </p:cNvPr>
          <p:cNvSpPr txBox="1"/>
          <p:nvPr/>
        </p:nvSpPr>
        <p:spPr>
          <a:xfrm>
            <a:off x="5116238" y="1901838"/>
            <a:ext cx="3511920" cy="114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Ottimizza le risorse e gli spazi aumentando la produttività e riducendo gli sprechi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Il sistema raccoglie tutte le informazioni necessarie per restituite le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statistiche sulle performance 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del processo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166" name="Google Shape;1102;p93">
            <a:extLst>
              <a:ext uri="{FF2B5EF4-FFF2-40B4-BE49-F238E27FC236}">
                <a16:creationId xmlns:a16="http://schemas.microsoft.com/office/drawing/2014/main" id="{11D727B6-D18F-DEAC-6269-5D1A1BBEA146}"/>
              </a:ext>
            </a:extLst>
          </p:cNvPr>
          <p:cNvSpPr txBox="1"/>
          <p:nvPr/>
        </p:nvSpPr>
        <p:spPr>
          <a:xfrm>
            <a:off x="5116238" y="3561099"/>
            <a:ext cx="3295040" cy="668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1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L’interfaccia 3D 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semplice ed intuitiva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guida i carrellisti </a:t>
            </a:r>
            <a:r>
              <a:rPr lang="it-IT" sz="1050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nelle loro missioni. 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pic>
        <p:nvPicPr>
          <p:cNvPr id="1168" name="Immagine 1167">
            <a:extLst>
              <a:ext uri="{FF2B5EF4-FFF2-40B4-BE49-F238E27FC236}">
                <a16:creationId xmlns:a16="http://schemas.microsoft.com/office/drawing/2014/main" id="{0598D6BA-5B92-093E-7C3C-F34B2B178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669" y="4099786"/>
            <a:ext cx="1460195" cy="8513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096;p93">
            <a:extLst>
              <a:ext uri="{FF2B5EF4-FFF2-40B4-BE49-F238E27FC236}">
                <a16:creationId xmlns:a16="http://schemas.microsoft.com/office/drawing/2014/main" id="{532D2167-31DD-0E19-3526-2B730F84B20A}"/>
              </a:ext>
            </a:extLst>
          </p:cNvPr>
          <p:cNvSpPr/>
          <p:nvPr/>
        </p:nvSpPr>
        <p:spPr>
          <a:xfrm>
            <a:off x="4870882" y="1417936"/>
            <a:ext cx="4273118" cy="21124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96" name="Google Shape;1096;p93"/>
          <p:cNvSpPr/>
          <p:nvPr/>
        </p:nvSpPr>
        <p:spPr>
          <a:xfrm>
            <a:off x="0" y="1417936"/>
            <a:ext cx="4870882" cy="372556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02" name="Google Shape;1102;p93"/>
          <p:cNvSpPr txBox="1"/>
          <p:nvPr/>
        </p:nvSpPr>
        <p:spPr>
          <a:xfrm>
            <a:off x="1968707" y="1482362"/>
            <a:ext cx="4624688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00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GESTIONALE DI PRODUZIONE</a:t>
            </a:r>
            <a:endParaRPr sz="2200" b="1" dirty="0">
              <a:solidFill>
                <a:srgbClr val="FFFF00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1154" name="Google Shape;1154;p93"/>
          <p:cNvCxnSpPr>
            <a:cxnSpLocks/>
          </p:cNvCxnSpPr>
          <p:nvPr/>
        </p:nvCxnSpPr>
        <p:spPr>
          <a:xfrm>
            <a:off x="101775" y="141793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154;p93">
            <a:extLst>
              <a:ext uri="{FF2B5EF4-FFF2-40B4-BE49-F238E27FC236}">
                <a16:creationId xmlns:a16="http://schemas.microsoft.com/office/drawing/2014/main" id="{B5A315FC-1651-29BE-A268-387BDB1C46B5}"/>
              </a:ext>
            </a:extLst>
          </p:cNvPr>
          <p:cNvCxnSpPr>
            <a:cxnSpLocks/>
          </p:cNvCxnSpPr>
          <p:nvPr/>
        </p:nvCxnSpPr>
        <p:spPr>
          <a:xfrm flipH="1">
            <a:off x="101775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096;p93">
            <a:extLst>
              <a:ext uri="{FF2B5EF4-FFF2-40B4-BE49-F238E27FC236}">
                <a16:creationId xmlns:a16="http://schemas.microsoft.com/office/drawing/2014/main" id="{483533F0-BC15-65BA-8B4F-1A65ACE9A2FA}"/>
              </a:ext>
            </a:extLst>
          </p:cNvPr>
          <p:cNvSpPr/>
          <p:nvPr/>
        </p:nvSpPr>
        <p:spPr>
          <a:xfrm>
            <a:off x="4870881" y="3530353"/>
            <a:ext cx="4273119" cy="16131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4" name="Google Shape;1154;p93">
            <a:extLst>
              <a:ext uri="{FF2B5EF4-FFF2-40B4-BE49-F238E27FC236}">
                <a16:creationId xmlns:a16="http://schemas.microsoft.com/office/drawing/2014/main" id="{9E274778-3799-B0C5-BC26-1B2A8FA0E241}"/>
              </a:ext>
            </a:extLst>
          </p:cNvPr>
          <p:cNvCxnSpPr>
            <a:cxnSpLocks/>
          </p:cNvCxnSpPr>
          <p:nvPr/>
        </p:nvCxnSpPr>
        <p:spPr>
          <a:xfrm>
            <a:off x="9040621" y="140952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154;p93">
            <a:extLst>
              <a:ext uri="{FF2B5EF4-FFF2-40B4-BE49-F238E27FC236}">
                <a16:creationId xmlns:a16="http://schemas.microsoft.com/office/drawing/2014/main" id="{3A12482A-6077-271B-69FE-CB3DBE1300ED}"/>
              </a:ext>
            </a:extLst>
          </p:cNvPr>
          <p:cNvCxnSpPr>
            <a:cxnSpLocks/>
          </p:cNvCxnSpPr>
          <p:nvPr/>
        </p:nvCxnSpPr>
        <p:spPr>
          <a:xfrm flipH="1">
            <a:off x="4281051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102;p93">
            <a:extLst>
              <a:ext uri="{FF2B5EF4-FFF2-40B4-BE49-F238E27FC236}">
                <a16:creationId xmlns:a16="http://schemas.microsoft.com/office/drawing/2014/main" id="{09C1E31A-6D1A-A711-CA92-638E7527AA38}"/>
              </a:ext>
            </a:extLst>
          </p:cNvPr>
          <p:cNvSpPr txBox="1"/>
          <p:nvPr/>
        </p:nvSpPr>
        <p:spPr>
          <a:xfrm>
            <a:off x="637168" y="2151532"/>
            <a:ext cx="3221884" cy="140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Pianifica la produzione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, gestendo in modo centralizzato le lavorazioni.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</a:rPr>
              <a:t>Co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nfigura le macchine, analizza la produttività, gestisce il magazzino con movimenti ed inventario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Traccia tutti i passaggi 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della merce, garantendone la rintracciabilità.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30" name="Google Shape;1154;p93">
            <a:extLst>
              <a:ext uri="{FF2B5EF4-FFF2-40B4-BE49-F238E27FC236}">
                <a16:creationId xmlns:a16="http://schemas.microsoft.com/office/drawing/2014/main" id="{B7E31BAF-A3B7-B1E9-8989-E53689948FBF}"/>
              </a:ext>
            </a:extLst>
          </p:cNvPr>
          <p:cNvCxnSpPr>
            <a:cxnSpLocks/>
          </p:cNvCxnSpPr>
          <p:nvPr/>
        </p:nvCxnSpPr>
        <p:spPr>
          <a:xfrm>
            <a:off x="601884" y="2192784"/>
            <a:ext cx="0" cy="2438400"/>
          </a:xfrm>
          <a:prstGeom prst="straightConnector1">
            <a:avLst/>
          </a:prstGeom>
          <a:noFill/>
          <a:ln w="63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0" name="Google Shape;1154;p93">
            <a:extLst>
              <a:ext uri="{FF2B5EF4-FFF2-40B4-BE49-F238E27FC236}">
                <a16:creationId xmlns:a16="http://schemas.microsoft.com/office/drawing/2014/main" id="{20554DBB-56A6-5CA3-7BE0-E1A865749ABF}"/>
              </a:ext>
            </a:extLst>
          </p:cNvPr>
          <p:cNvCxnSpPr>
            <a:cxnSpLocks/>
          </p:cNvCxnSpPr>
          <p:nvPr/>
        </p:nvCxnSpPr>
        <p:spPr>
          <a:xfrm>
            <a:off x="590048" y="2305234"/>
            <a:ext cx="0" cy="665826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4" name="Google Shape;1102;p93">
            <a:extLst>
              <a:ext uri="{FF2B5EF4-FFF2-40B4-BE49-F238E27FC236}">
                <a16:creationId xmlns:a16="http://schemas.microsoft.com/office/drawing/2014/main" id="{E41060A6-103D-5241-5CB5-49FF12BAB832}"/>
              </a:ext>
            </a:extLst>
          </p:cNvPr>
          <p:cNvSpPr txBox="1"/>
          <p:nvPr/>
        </p:nvSpPr>
        <p:spPr>
          <a:xfrm>
            <a:off x="637168" y="3769795"/>
            <a:ext cx="2874258" cy="66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È la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suite di programmi più completa di sempre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 ed è costruita ad hoc sulle necessità del cliente.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E4289B8-2F17-4EA6-BCC1-FA54FCB1F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758" y="3991461"/>
            <a:ext cx="1445019" cy="809813"/>
          </a:xfrm>
          <a:prstGeom prst="rect">
            <a:avLst/>
          </a:prstGeom>
        </p:spPr>
      </p:pic>
      <p:sp>
        <p:nvSpPr>
          <p:cNvPr id="1165" name="Google Shape;1102;p93">
            <a:extLst>
              <a:ext uri="{FF2B5EF4-FFF2-40B4-BE49-F238E27FC236}">
                <a16:creationId xmlns:a16="http://schemas.microsoft.com/office/drawing/2014/main" id="{2A451B11-3610-0A38-F826-D827C5ADD469}"/>
              </a:ext>
            </a:extLst>
          </p:cNvPr>
          <p:cNvSpPr txBox="1"/>
          <p:nvPr/>
        </p:nvSpPr>
        <p:spPr>
          <a:xfrm>
            <a:off x="5116238" y="1901838"/>
            <a:ext cx="3511920" cy="114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Interfacciandosi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 alle apparecchiature dell’impianto le integra in un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unico sistema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I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flussi di lavoro sono definiti in base al processo/metodologia del cliente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: in questo modo, B-trace, non si impone sul cliente, ma lo accompagna.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166" name="Google Shape;1102;p93">
            <a:extLst>
              <a:ext uri="{FF2B5EF4-FFF2-40B4-BE49-F238E27FC236}">
                <a16:creationId xmlns:a16="http://schemas.microsoft.com/office/drawing/2014/main" id="{11D727B6-D18F-DEAC-6269-5D1A1BBEA146}"/>
              </a:ext>
            </a:extLst>
          </p:cNvPr>
          <p:cNvSpPr txBox="1"/>
          <p:nvPr/>
        </p:nvSpPr>
        <p:spPr>
          <a:xfrm>
            <a:off x="5117888" y="3609817"/>
            <a:ext cx="3295040" cy="1294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Gestisce in parallelo più linee, più dispositivi, più processi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: ha una </a:t>
            </a:r>
            <a:r>
              <a:rPr lang="it-IT" sz="1050" b="1" dirty="0">
                <a:solidFill>
                  <a:schemeClr val="bg1"/>
                </a:solidFill>
                <a:effectLst/>
                <a:latin typeface="Montserrat" pitchFamily="2" charset="0"/>
              </a:rPr>
              <a:t>crescita illimitata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. Dai sistemi Cloud all’IoT (Internet of </a:t>
            </a:r>
            <a:r>
              <a:rPr lang="it-IT" sz="1050" dirty="0" err="1">
                <a:solidFill>
                  <a:schemeClr val="bg1"/>
                </a:solidFill>
                <a:effectLst/>
                <a:latin typeface="Montserrat" pitchFamily="2" charset="0"/>
              </a:rPr>
              <a:t>Things</a:t>
            </a: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) è in grado di connettersi ai vari devices per recuperare e/o comunicare informazioni.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1384B88-ACD6-0521-4845-20767126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94" y="43713"/>
            <a:ext cx="6638192" cy="14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04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93"/>
          <p:cNvSpPr/>
          <p:nvPr/>
        </p:nvSpPr>
        <p:spPr>
          <a:xfrm>
            <a:off x="0" y="1409526"/>
            <a:ext cx="9144000" cy="37339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1171" name="Immagine 1170">
            <a:extLst>
              <a:ext uri="{FF2B5EF4-FFF2-40B4-BE49-F238E27FC236}">
                <a16:creationId xmlns:a16="http://schemas.microsoft.com/office/drawing/2014/main" id="{E2D8B676-12C8-1840-E060-1DB8240F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511"/>
            <a:ext cx="5690881" cy="11781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7AA2921-B204-AFA9-1ACE-5A958AAA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31" y="1409525"/>
            <a:ext cx="3426069" cy="1927164"/>
          </a:xfrm>
          <a:prstGeom prst="rect">
            <a:avLst/>
          </a:prstGeom>
        </p:spPr>
      </p:pic>
      <p:cxnSp>
        <p:nvCxnSpPr>
          <p:cNvPr id="1154" name="Google Shape;1154;p93"/>
          <p:cNvCxnSpPr>
            <a:cxnSpLocks/>
          </p:cNvCxnSpPr>
          <p:nvPr/>
        </p:nvCxnSpPr>
        <p:spPr>
          <a:xfrm>
            <a:off x="101775" y="141793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154;p93">
            <a:extLst>
              <a:ext uri="{FF2B5EF4-FFF2-40B4-BE49-F238E27FC236}">
                <a16:creationId xmlns:a16="http://schemas.microsoft.com/office/drawing/2014/main" id="{B5A315FC-1651-29BE-A268-387BDB1C46B5}"/>
              </a:ext>
            </a:extLst>
          </p:cNvPr>
          <p:cNvCxnSpPr>
            <a:cxnSpLocks/>
          </p:cNvCxnSpPr>
          <p:nvPr/>
        </p:nvCxnSpPr>
        <p:spPr>
          <a:xfrm flipH="1">
            <a:off x="101775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154;p93">
            <a:extLst>
              <a:ext uri="{FF2B5EF4-FFF2-40B4-BE49-F238E27FC236}">
                <a16:creationId xmlns:a16="http://schemas.microsoft.com/office/drawing/2014/main" id="{9E274778-3799-B0C5-BC26-1B2A8FA0E241}"/>
              </a:ext>
            </a:extLst>
          </p:cNvPr>
          <p:cNvCxnSpPr>
            <a:cxnSpLocks/>
          </p:cNvCxnSpPr>
          <p:nvPr/>
        </p:nvCxnSpPr>
        <p:spPr>
          <a:xfrm>
            <a:off x="9040621" y="1409526"/>
            <a:ext cx="0" cy="36275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154;p93">
            <a:extLst>
              <a:ext uri="{FF2B5EF4-FFF2-40B4-BE49-F238E27FC236}">
                <a16:creationId xmlns:a16="http://schemas.microsoft.com/office/drawing/2014/main" id="{3A12482A-6077-271B-69FE-CB3DBE1300ED}"/>
              </a:ext>
            </a:extLst>
          </p:cNvPr>
          <p:cNvCxnSpPr>
            <a:cxnSpLocks/>
          </p:cNvCxnSpPr>
          <p:nvPr/>
        </p:nvCxnSpPr>
        <p:spPr>
          <a:xfrm flipH="1">
            <a:off x="4281051" y="5037066"/>
            <a:ext cx="476910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102;p93">
            <a:extLst>
              <a:ext uri="{FF2B5EF4-FFF2-40B4-BE49-F238E27FC236}">
                <a16:creationId xmlns:a16="http://schemas.microsoft.com/office/drawing/2014/main" id="{09C1E31A-6D1A-A711-CA92-638E7527AA38}"/>
              </a:ext>
            </a:extLst>
          </p:cNvPr>
          <p:cNvSpPr txBox="1"/>
          <p:nvPr/>
        </p:nvSpPr>
        <p:spPr>
          <a:xfrm>
            <a:off x="1031417" y="1641099"/>
            <a:ext cx="3720292" cy="89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Partiamo dall’analisi dell’esigenza del cliente per fornire  la soluzione </a:t>
            </a:r>
            <a:r>
              <a:rPr lang="it-IT" sz="1050" b="1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chiavi in mano. </a:t>
            </a:r>
            <a:r>
              <a:rPr lang="it-IT" sz="105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Attraverso la progettazione meccanica, la realizzazione dei particolari con macchine a controllo numerico e taglio laser, concretizziamo il miglior prodotto</a:t>
            </a:r>
            <a:endParaRPr lang="it-IT"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35D5F6-85A3-797F-BC88-A45447B6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558" y="37786"/>
            <a:ext cx="5099417" cy="1422589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BDB1F6C-A580-D156-216D-1E71F86806B0}"/>
              </a:ext>
            </a:extLst>
          </p:cNvPr>
          <p:cNvSpPr/>
          <p:nvPr/>
        </p:nvSpPr>
        <p:spPr>
          <a:xfrm>
            <a:off x="5681351" y="1403518"/>
            <a:ext cx="238928" cy="3742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Google Shape;1154;p93">
            <a:extLst>
              <a:ext uri="{FF2B5EF4-FFF2-40B4-BE49-F238E27FC236}">
                <a16:creationId xmlns:a16="http://schemas.microsoft.com/office/drawing/2014/main" id="{7822C852-D859-2C53-56CB-2BE0F5333933}"/>
              </a:ext>
            </a:extLst>
          </p:cNvPr>
          <p:cNvCxnSpPr>
            <a:cxnSpLocks/>
          </p:cNvCxnSpPr>
          <p:nvPr/>
        </p:nvCxnSpPr>
        <p:spPr>
          <a:xfrm flipH="1">
            <a:off x="5681351" y="5037066"/>
            <a:ext cx="238928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Triangolo isoscele 19">
            <a:extLst>
              <a:ext uri="{FF2B5EF4-FFF2-40B4-BE49-F238E27FC236}">
                <a16:creationId xmlns:a16="http://schemas.microsoft.com/office/drawing/2014/main" id="{96AE636C-93C3-E84C-5026-785B8B892A79}"/>
              </a:ext>
            </a:extLst>
          </p:cNvPr>
          <p:cNvSpPr/>
          <p:nvPr/>
        </p:nvSpPr>
        <p:spPr>
          <a:xfrm>
            <a:off x="6359432" y="2918202"/>
            <a:ext cx="2242036" cy="764924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B32499C0-6949-6CFB-E71D-899F2603D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384" y="4652534"/>
            <a:ext cx="902440" cy="213624"/>
          </a:xfrm>
          <a:prstGeom prst="rect">
            <a:avLst/>
          </a:prstGeom>
        </p:spPr>
      </p:pic>
      <p:pic>
        <p:nvPicPr>
          <p:cNvPr id="1152" name="Immagine 1151">
            <a:extLst>
              <a:ext uri="{FF2B5EF4-FFF2-40B4-BE49-F238E27FC236}">
                <a16:creationId xmlns:a16="http://schemas.microsoft.com/office/drawing/2014/main" id="{AE681CD9-05DE-51CC-E637-D9BB5DB0D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663" y="4584081"/>
            <a:ext cx="785443" cy="366305"/>
          </a:xfrm>
          <a:prstGeom prst="rect">
            <a:avLst/>
          </a:prstGeom>
        </p:spPr>
      </p:pic>
      <p:sp>
        <p:nvSpPr>
          <p:cNvPr id="1153" name="Google Shape;1102;p93">
            <a:extLst>
              <a:ext uri="{FF2B5EF4-FFF2-40B4-BE49-F238E27FC236}">
                <a16:creationId xmlns:a16="http://schemas.microsoft.com/office/drawing/2014/main" id="{D9C175BC-96A7-2A91-CA0B-B5BADA966F34}"/>
              </a:ext>
            </a:extLst>
          </p:cNvPr>
          <p:cNvSpPr txBox="1"/>
          <p:nvPr/>
        </p:nvSpPr>
        <p:spPr>
          <a:xfrm>
            <a:off x="6375192" y="3520433"/>
            <a:ext cx="2340914" cy="89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effectLst/>
                <a:latin typeface="Montserrat" pitchFamily="2" charset="0"/>
              </a:rPr>
              <a:t>Un nuovo metodo di manifattura con i nostri robot facili da adattare e capaci di qualsiasi attività.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  <p:cxnSp>
        <p:nvCxnSpPr>
          <p:cNvPr id="1155" name="Google Shape;1154;p93">
            <a:extLst>
              <a:ext uri="{FF2B5EF4-FFF2-40B4-BE49-F238E27FC236}">
                <a16:creationId xmlns:a16="http://schemas.microsoft.com/office/drawing/2014/main" id="{8E36F9EF-BA65-041D-D274-1F0F9BBBA497}"/>
              </a:ext>
            </a:extLst>
          </p:cNvPr>
          <p:cNvCxnSpPr>
            <a:cxnSpLocks/>
          </p:cNvCxnSpPr>
          <p:nvPr/>
        </p:nvCxnSpPr>
        <p:spPr>
          <a:xfrm flipH="1">
            <a:off x="1028020" y="1551792"/>
            <a:ext cx="3720292" cy="0"/>
          </a:xfrm>
          <a:prstGeom prst="straightConnector1">
            <a:avLst/>
          </a:prstGeom>
          <a:noFill/>
          <a:ln w="63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3" name="Triangolo isoscele 1172">
            <a:extLst>
              <a:ext uri="{FF2B5EF4-FFF2-40B4-BE49-F238E27FC236}">
                <a16:creationId xmlns:a16="http://schemas.microsoft.com/office/drawing/2014/main" id="{A40BC4A6-19FA-4EDA-06A3-CB3C5B8FD341}"/>
              </a:ext>
            </a:extLst>
          </p:cNvPr>
          <p:cNvSpPr/>
          <p:nvPr/>
        </p:nvSpPr>
        <p:spPr>
          <a:xfrm rot="10800000">
            <a:off x="1728507" y="3602260"/>
            <a:ext cx="2242036" cy="764924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Google Shape;1102;p93">
            <a:extLst>
              <a:ext uri="{FF2B5EF4-FFF2-40B4-BE49-F238E27FC236}">
                <a16:creationId xmlns:a16="http://schemas.microsoft.com/office/drawing/2014/main" id="{0737D5D5-C82C-E735-0447-9AE8A12FAE63}"/>
              </a:ext>
            </a:extLst>
          </p:cNvPr>
          <p:cNvSpPr txBox="1"/>
          <p:nvPr/>
        </p:nvSpPr>
        <p:spPr>
          <a:xfrm>
            <a:off x="985294" y="2587262"/>
            <a:ext cx="3720292" cy="89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bg1"/>
                </a:solidFill>
                <a:latin typeface="Montserrat" pitchFamily="2" charset="0"/>
                <a:ea typeface="Bebas Neue"/>
                <a:cs typeface="Bebas Neue"/>
                <a:sym typeface="Bebas Neue"/>
              </a:rPr>
              <a:t>Integriamo soluzioni robotizzate flessibili ed economicamente vantaggiose, avendo come focus principali la produttività e l’affidabilità.</a:t>
            </a:r>
            <a:endParaRPr sz="1050" dirty="0">
              <a:solidFill>
                <a:schemeClr val="bg1"/>
              </a:solidFill>
              <a:latin typeface="Montserrat" pitchFamily="2" charset="0"/>
              <a:ea typeface="Bebas Neue"/>
              <a:cs typeface="Bebas Neue"/>
              <a:sym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03901109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80">
            <a:extLst>
              <a:ext uri="{FF2B5EF4-FFF2-40B4-BE49-F238E27FC236}">
                <a16:creationId xmlns:a16="http://schemas.microsoft.com/office/drawing/2014/main" id="{6EEC5831-00BE-43FA-EE60-8A8C7613A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17" y="1997034"/>
            <a:ext cx="1609061" cy="1609061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0CD3AC5E-454A-A454-DC63-8139A1E3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06" y="2382337"/>
            <a:ext cx="1392173" cy="740683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:a16="http://schemas.microsoft.com/office/drawing/2014/main" id="{E9631383-D26C-E604-DD2E-AB9738486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96" y="1948149"/>
            <a:ext cx="1609060" cy="1609060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F813A520-B2BA-8F15-2CB0-935095B1B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796" y="536729"/>
            <a:ext cx="2277978" cy="1301384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BE100FCB-FE07-6BF2-1902-C0AE262C1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678" y="829933"/>
            <a:ext cx="1258640" cy="611695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1080B071-F0D1-3802-8CB2-5D8415B74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918" y="338712"/>
            <a:ext cx="1483671" cy="148367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DB82B7CF-572B-3EE1-915D-FBA05223C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975" y="3938498"/>
            <a:ext cx="889249" cy="889249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9AA363B-06B7-48D0-82B8-EA06B60D9B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66" y="3975014"/>
            <a:ext cx="816219" cy="816219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B8958B9D-9906-C654-13F0-78DE8F6E6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6479" y="3985442"/>
            <a:ext cx="822079" cy="822079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8114EC0D-D3EF-D026-59F1-70008E3252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6978" y="3948908"/>
            <a:ext cx="889795" cy="88979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C9C1CE46-A6EF-C606-AFDD-9806F137C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6846" y="3889409"/>
            <a:ext cx="1008792" cy="1008792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4474B046-581F-BEDB-6415-9CED7B00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1841" y="4017159"/>
            <a:ext cx="703386" cy="703386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2726900D-9A9B-8F62-7939-FAD2A2061D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4093" y="4031676"/>
            <a:ext cx="724263" cy="724263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989D3055-D163-8B66-8E83-A7EF8F6C08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5714" y="3960742"/>
            <a:ext cx="816220" cy="81622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B17F1FB5-EBB1-66EF-85E3-A99C75C6C6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37797" y="4018302"/>
            <a:ext cx="751009" cy="751009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A72A89F1-62C0-46D1-71EC-B976DCBD82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143" y="3996384"/>
            <a:ext cx="794849" cy="79484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7E8F42C6-686A-AC1F-D4AC-E6D678526D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9106" y="4028648"/>
            <a:ext cx="716082" cy="71608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031B614-BD24-88EA-ED80-612EA9B48300}"/>
              </a:ext>
            </a:extLst>
          </p:cNvPr>
          <p:cNvSpPr/>
          <p:nvPr/>
        </p:nvSpPr>
        <p:spPr>
          <a:xfrm>
            <a:off x="8071015" y="4042117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16B773B-63EA-16FF-268D-D3C397E64D14}"/>
              </a:ext>
            </a:extLst>
          </p:cNvPr>
          <p:cNvSpPr/>
          <p:nvPr/>
        </p:nvSpPr>
        <p:spPr>
          <a:xfrm>
            <a:off x="7366686" y="4042118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CE57864-AC3D-C345-59BA-634123FB95E0}"/>
              </a:ext>
            </a:extLst>
          </p:cNvPr>
          <p:cNvSpPr/>
          <p:nvPr/>
        </p:nvSpPr>
        <p:spPr>
          <a:xfrm>
            <a:off x="3157989" y="4045572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095C29B-B5CF-6437-FBAF-271478E9210A}"/>
              </a:ext>
            </a:extLst>
          </p:cNvPr>
          <p:cNvSpPr/>
          <p:nvPr/>
        </p:nvSpPr>
        <p:spPr>
          <a:xfrm>
            <a:off x="5260596" y="4044430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88E8004-7D7E-1D23-BFA1-D1EA31CAA659}"/>
              </a:ext>
            </a:extLst>
          </p:cNvPr>
          <p:cNvSpPr/>
          <p:nvPr/>
        </p:nvSpPr>
        <p:spPr>
          <a:xfrm>
            <a:off x="5961649" y="4044431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5E2EF34-FA5E-1E69-5D2A-13DB493566FF}"/>
              </a:ext>
            </a:extLst>
          </p:cNvPr>
          <p:cNvSpPr/>
          <p:nvPr/>
        </p:nvSpPr>
        <p:spPr>
          <a:xfrm>
            <a:off x="6662702" y="4042118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9E285EE-081B-6434-6633-11BED4FCB0BD}"/>
              </a:ext>
            </a:extLst>
          </p:cNvPr>
          <p:cNvSpPr/>
          <p:nvPr/>
        </p:nvSpPr>
        <p:spPr>
          <a:xfrm>
            <a:off x="1747427" y="4045423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50E08F7-89B4-D563-3E88-E6F30C38E08D}"/>
              </a:ext>
            </a:extLst>
          </p:cNvPr>
          <p:cNvSpPr/>
          <p:nvPr/>
        </p:nvSpPr>
        <p:spPr>
          <a:xfrm>
            <a:off x="1049630" y="4046135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B476F39-F717-54A5-8D49-DE8CECE64821}"/>
              </a:ext>
            </a:extLst>
          </p:cNvPr>
          <p:cNvSpPr/>
          <p:nvPr/>
        </p:nvSpPr>
        <p:spPr>
          <a:xfrm>
            <a:off x="2452566" y="4044832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2B944F0-E01B-C936-B540-5C98043A7531}"/>
              </a:ext>
            </a:extLst>
          </p:cNvPr>
          <p:cNvSpPr/>
          <p:nvPr/>
        </p:nvSpPr>
        <p:spPr>
          <a:xfrm>
            <a:off x="3861478" y="4045573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5D1DB17-C55D-4696-863D-0324AEC23ACC}"/>
              </a:ext>
            </a:extLst>
          </p:cNvPr>
          <p:cNvSpPr/>
          <p:nvPr/>
        </p:nvSpPr>
        <p:spPr>
          <a:xfrm>
            <a:off x="4562599" y="4045573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51EACCC8-051A-3BF9-E1AE-6B65730E2DEE}"/>
              </a:ext>
            </a:extLst>
          </p:cNvPr>
          <p:cNvSpPr/>
          <p:nvPr/>
        </p:nvSpPr>
        <p:spPr>
          <a:xfrm>
            <a:off x="351633" y="4045573"/>
            <a:ext cx="700454" cy="70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13CC7E09-BD3E-3201-B9A8-E2690EF44B62}"/>
              </a:ext>
            </a:extLst>
          </p:cNvPr>
          <p:cNvSpPr/>
          <p:nvPr/>
        </p:nvSpPr>
        <p:spPr>
          <a:xfrm>
            <a:off x="972152" y="417095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06D2FA8E-B425-C022-F333-038E1610512E}"/>
              </a:ext>
            </a:extLst>
          </p:cNvPr>
          <p:cNvSpPr/>
          <p:nvPr/>
        </p:nvSpPr>
        <p:spPr>
          <a:xfrm>
            <a:off x="3808396" y="417095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54E025E7-E555-D87E-5B51-607716B82F23}"/>
              </a:ext>
            </a:extLst>
          </p:cNvPr>
          <p:cNvSpPr/>
          <p:nvPr/>
        </p:nvSpPr>
        <p:spPr>
          <a:xfrm>
            <a:off x="6644640" y="449179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04E46B15-5E2C-E8E4-D19A-87478DB7904C}"/>
              </a:ext>
            </a:extLst>
          </p:cNvPr>
          <p:cNvSpPr/>
          <p:nvPr/>
        </p:nvSpPr>
        <p:spPr>
          <a:xfrm>
            <a:off x="972152" y="2066077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FC1FB01F-366B-394E-B330-4CF719ED707B}"/>
              </a:ext>
            </a:extLst>
          </p:cNvPr>
          <p:cNvSpPr/>
          <p:nvPr/>
        </p:nvSpPr>
        <p:spPr>
          <a:xfrm>
            <a:off x="3808396" y="2066077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B6679331-A347-D0F6-C7B7-6A36E7A12C7C}"/>
              </a:ext>
            </a:extLst>
          </p:cNvPr>
          <p:cNvSpPr/>
          <p:nvPr/>
        </p:nvSpPr>
        <p:spPr>
          <a:xfrm>
            <a:off x="6644640" y="2098161"/>
            <a:ext cx="1373204" cy="13732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73CC99-94AF-BC52-CC20-814F80B4D1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91626" y="4276819"/>
            <a:ext cx="650171" cy="23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03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inimal Marketing by Slidesgo XL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FFF"/>
      </a:accent5>
      <a:accent6>
        <a:srgbClr val="21212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515</Words>
  <Application>Microsoft Office PowerPoint</Application>
  <PresentationFormat>Presentazione su schermo (16:9)</PresentationFormat>
  <Paragraphs>56</Paragraphs>
  <Slides>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Montserrat</vt:lpstr>
      <vt:lpstr>Overpass</vt:lpstr>
      <vt:lpstr>Bebas Neue</vt:lpstr>
      <vt:lpstr>Arial</vt:lpstr>
      <vt:lpstr>Overpass Light</vt:lpstr>
      <vt:lpstr>Minimal Marketing by Slidesgo XL</vt:lpstr>
      <vt:lpstr>Presentazione standard di PowerPoint</vt:lpstr>
      <vt:lpstr>Presentazione standard di PowerPoint</vt:lpstr>
      <vt:lpstr>Presentazione standard di PowerPoint</vt:lpstr>
      <vt:lpstr>PROGETTO DI SVILUPPO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Patrick Dossi</dc:creator>
  <cp:lastModifiedBy>Patrick Dossi</cp:lastModifiedBy>
  <cp:revision>49</cp:revision>
  <dcterms:modified xsi:type="dcterms:W3CDTF">2024-01-11T08:12:36Z</dcterms:modified>
</cp:coreProperties>
</file>